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27"/>
  </p:notesMasterIdLst>
  <p:sldIdLst>
    <p:sldId id="256" r:id="rId8"/>
    <p:sldId id="271" r:id="rId9"/>
    <p:sldId id="272" r:id="rId10"/>
    <p:sldId id="319" r:id="rId11"/>
    <p:sldId id="320" r:id="rId12"/>
    <p:sldId id="321" r:id="rId13"/>
    <p:sldId id="324" r:id="rId14"/>
    <p:sldId id="325" r:id="rId15"/>
    <p:sldId id="322" r:id="rId16"/>
    <p:sldId id="333" r:id="rId17"/>
    <p:sldId id="323" r:id="rId18"/>
    <p:sldId id="326" r:id="rId19"/>
    <p:sldId id="327" r:id="rId20"/>
    <p:sldId id="328" r:id="rId21"/>
    <p:sldId id="329" r:id="rId22"/>
    <p:sldId id="330" r:id="rId23"/>
    <p:sldId id="331" r:id="rId24"/>
    <p:sldId id="332" r:id="rId25"/>
    <p:sldId id="305" r:id="rId26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256"/>
            <p14:sldId id="271"/>
            <p14:sldId id="272"/>
            <p14:sldId id="319"/>
            <p14:sldId id="320"/>
            <p14:sldId id="321"/>
            <p14:sldId id="324"/>
            <p14:sldId id="325"/>
            <p14:sldId id="322"/>
            <p14:sldId id="333"/>
            <p14:sldId id="323"/>
            <p14:sldId id="326"/>
            <p14:sldId id="327"/>
            <p14:sldId id="328"/>
            <p14:sldId id="329"/>
            <p14:sldId id="330"/>
            <p14:sldId id="331"/>
            <p14:sldId id="332"/>
            <p14:sldId id="305"/>
          </p14:sldIdLst>
        </p14:section>
        <p14:section name="Your Turn" id="{C5A8A8A5-4C27-48C9-97A4-31B17122EAF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B91121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68" autoAdjust="0"/>
    <p:restoredTop sz="85623" autoAdjust="0"/>
  </p:normalViewPr>
  <p:slideViewPr>
    <p:cSldViewPr>
      <p:cViewPr varScale="1">
        <p:scale>
          <a:sx n="115" d="100"/>
          <a:sy n="115" d="100"/>
        </p:scale>
        <p:origin x="198" y="9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436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19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282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8007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4539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4179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8290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5317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6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additional</a:t>
            </a:r>
            <a:r>
              <a:rPr lang="en-US" baseline="0" dirty="0"/>
              <a:t> information on concurrency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074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95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375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16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55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127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024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Advanced</a:t>
            </a:r>
            <a:r>
              <a:rPr lang="en-US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Java Features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est-driven_developme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://junit.org/junit4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Testing with JUnit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2550"/>
            <a:ext cx="4724400" cy="236219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2800" dirty="0"/>
              <a:t>Test Driven Development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JUnit: Command Line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JUnit: Eclipse Plugin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30456"/>
            <a:ext cx="3160151" cy="378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108289"/>
            <a:ext cx="8915400" cy="609600"/>
          </a:xfrm>
        </p:spPr>
        <p:txBody>
          <a:bodyPr/>
          <a:lstStyle/>
          <a:p>
            <a:r>
              <a:rPr lang="en-US" dirty="0"/>
              <a:t>JAR Files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895350"/>
            <a:ext cx="3956765" cy="282861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820228"/>
            <a:ext cx="2667000" cy="23642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5660" y="3315493"/>
            <a:ext cx="2819400" cy="152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8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108289"/>
            <a:ext cx="8915400" cy="609600"/>
          </a:xfrm>
        </p:spPr>
        <p:txBody>
          <a:bodyPr/>
          <a:lstStyle/>
          <a:p>
            <a:r>
              <a:rPr lang="en-US" dirty="0"/>
              <a:t>Unit Tests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4800" y="407894"/>
            <a:ext cx="5479324" cy="44788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java.util.List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org.junit.runner.JUnitCore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org.junit.runner.Result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org.junit.runner.notification.Failure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Tester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main(String[] </a:t>
            </a:r>
            <a:r>
              <a:rPr lang="en-US" sz="11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args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Result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JUnitCore.</a:t>
            </a:r>
            <a:r>
              <a:rPr lang="en-US" sz="11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runClasses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MathFunctionsTest.</a:t>
            </a:r>
            <a:r>
              <a:rPr lang="en-US" sz="11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1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.getRunCount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1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.getFailureCount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1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.getRunTime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List&lt;Failure&gt;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fails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1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.getFailures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(Failure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fails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11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.getException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printStackTrace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819150"/>
            <a:ext cx="3347613" cy="10303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72200" y="2259999"/>
            <a:ext cx="60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8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3234463"/>
            <a:ext cx="4495238" cy="1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8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108289"/>
            <a:ext cx="8915400" cy="609600"/>
          </a:xfrm>
        </p:spPr>
        <p:txBody>
          <a:bodyPr/>
          <a:lstStyle/>
          <a:p>
            <a:r>
              <a:rPr lang="en-US" dirty="0"/>
              <a:t>Command 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725163"/>
            <a:ext cx="7619048" cy="2419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366478"/>
            <a:ext cx="7619048" cy="147619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43200" y="819150"/>
            <a:ext cx="50292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43170" y="3894504"/>
            <a:ext cx="2684584" cy="505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53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108289"/>
            <a:ext cx="3352800" cy="609600"/>
          </a:xfrm>
        </p:spPr>
        <p:txBody>
          <a:bodyPr/>
          <a:lstStyle/>
          <a:p>
            <a:r>
              <a:rPr lang="en-US" dirty="0"/>
              <a:t>Eclipse UI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65334"/>
            <a:ext cx="3025346" cy="20112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2240104"/>
            <a:ext cx="2104410" cy="9412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7693" y="304649"/>
            <a:ext cx="5137019" cy="445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6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414" y="1796344"/>
            <a:ext cx="4145104" cy="310882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108289"/>
            <a:ext cx="8991600" cy="609600"/>
          </a:xfrm>
        </p:spPr>
        <p:txBody>
          <a:bodyPr/>
          <a:lstStyle/>
          <a:p>
            <a:r>
              <a:rPr lang="en-US" dirty="0"/>
              <a:t>Asserts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119" y="789523"/>
            <a:ext cx="4344881" cy="381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98076" y="789523"/>
            <a:ext cx="4343400" cy="14021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64646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@Test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testStuff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List&lt;String&gt;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Arrays.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asList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"one"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"two"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"three"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assertThat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hasItems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"one"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"three"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));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35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212" y="3181350"/>
            <a:ext cx="3165147" cy="173831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108289"/>
            <a:ext cx="8991600" cy="609600"/>
          </a:xfrm>
        </p:spPr>
        <p:txBody>
          <a:bodyPr/>
          <a:lstStyle/>
          <a:p>
            <a:r>
              <a:rPr lang="en-US" dirty="0"/>
              <a:t>Writing Tests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419778"/>
            <a:ext cx="4343400" cy="4530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MathFunctionsTest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MathFunctions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MathFunctions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64646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@Test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testAddTwo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{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(5, 10);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assertTrue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==15);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64646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@Test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testDivide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.divide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(81, 9);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assertTrue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==9);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64646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@Test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testDivideByZero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10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.divide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(20, 0);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fail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"Division by zero didn't fail"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}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catch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ArithmeticException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    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1000" dirty="0">
                <a:solidFill>
                  <a:srgbClr val="3F7F5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Expected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24400" y="895350"/>
            <a:ext cx="3235569" cy="25622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MathFunctions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add(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add(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+add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divide(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96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9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829" y="2800350"/>
            <a:ext cx="3752434" cy="214081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108289"/>
            <a:ext cx="8991600" cy="609600"/>
          </a:xfrm>
        </p:spPr>
        <p:txBody>
          <a:bodyPr/>
          <a:lstStyle/>
          <a:p>
            <a:r>
              <a:rPr lang="en-US" dirty="0"/>
              <a:t>Writing Tests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913407"/>
            <a:ext cx="4495800" cy="29573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MathFunctions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add(</a:t>
            </a:r>
            <a:r>
              <a:rPr lang="en-US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 - b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}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add(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+add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divide(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514350"/>
            <a:ext cx="1395503" cy="181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9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00400" y="108289"/>
            <a:ext cx="5867400" cy="609600"/>
          </a:xfrm>
        </p:spPr>
        <p:txBody>
          <a:bodyPr/>
          <a:lstStyle/>
          <a:p>
            <a:r>
              <a:rPr lang="en-US" dirty="0"/>
              <a:t>Test Setup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2400" y="108289"/>
            <a:ext cx="4495800" cy="48839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MathFunctionsTest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MathFunctions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MathFunctions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64646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</a:t>
            </a:r>
            <a:r>
              <a:rPr lang="en-US" sz="1000" dirty="0" err="1">
                <a:solidFill>
                  <a:srgbClr val="64646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AfterClass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tearDown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0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"After all tests"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64646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</a:t>
            </a:r>
            <a:r>
              <a:rPr lang="en-US" sz="1000" dirty="0" err="1">
                <a:solidFill>
                  <a:srgbClr val="64646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BeforeClass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setup()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0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"Before all tests"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64646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@Before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eachOne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0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"Before each test"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64646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@After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afterOne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0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"After each test"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64646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@Test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testAddTwo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{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(5, 10);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assertTrue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==15);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2343150"/>
            <a:ext cx="2400219" cy="217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54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Tests on a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742950"/>
            <a:ext cx="8610600" cy="3505200"/>
          </a:xfrm>
        </p:spPr>
        <p:txBody>
          <a:bodyPr>
            <a:normAutofit/>
          </a:bodyPr>
          <a:lstStyle/>
          <a:p>
            <a:r>
              <a:rPr lang="en-US" sz="2800" dirty="0"/>
              <a:t>Use </a:t>
            </a:r>
            <a:r>
              <a:rPr lang="en-US" sz="2800" dirty="0" err="1"/>
              <a:t>Docker</a:t>
            </a:r>
            <a:r>
              <a:rPr lang="en-US" sz="2800" dirty="0"/>
              <a:t> to create Database VM in known state</a:t>
            </a:r>
          </a:p>
          <a:p>
            <a:r>
              <a:rPr lang="en-US" sz="2800" dirty="0"/>
              <a:t>Use a test SQL script to create a known state</a:t>
            </a:r>
          </a:p>
          <a:p>
            <a:r>
              <a:rPr lang="en-US" sz="2800" dirty="0"/>
              <a:t>Create/destroy the known state in your tests</a:t>
            </a:r>
          </a:p>
          <a:p>
            <a:r>
              <a:rPr lang="en-US" sz="2800" dirty="0"/>
              <a:t>Use transactions and rollback after every 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952750"/>
            <a:ext cx="196215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1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2498315"/>
            <a:ext cx="3353303" cy="156727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Tinkering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1000" y="1077046"/>
            <a:ext cx="6304474" cy="2971800"/>
          </a:xfrm>
        </p:spPr>
        <p:txBody>
          <a:bodyPr/>
          <a:lstStyle/>
          <a:p>
            <a:r>
              <a:rPr lang="en-US" dirty="0"/>
              <a:t>Try the Calculator example with one source directory. Then move test code to another source directory.</a:t>
            </a:r>
          </a:p>
          <a:p>
            <a:r>
              <a:rPr lang="en-US" dirty="0"/>
              <a:t>Write test cases for the “</a:t>
            </a:r>
            <a:r>
              <a:rPr lang="en-US" dirty="0" err="1"/>
              <a:t>sellBook</a:t>
            </a:r>
            <a:r>
              <a:rPr lang="en-US" dirty="0"/>
              <a:t>” DAO function in the previous lesson.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See Also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85344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https://en.wikipedia.org/wiki/Test-driven_development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http://junit.org/junit4/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062" y="2678465"/>
            <a:ext cx="7982157" cy="203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864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783941"/>
            <a:ext cx="3425281" cy="418777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Test Driven Development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3</a:t>
            </a:fld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52400" y="819150"/>
            <a:ext cx="8839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Write the test cases first</a:t>
            </a:r>
          </a:p>
          <a:p>
            <a:r>
              <a:rPr lang="en-US" sz="2800" dirty="0"/>
              <a:t>The test cases initially fail</a:t>
            </a:r>
          </a:p>
          <a:p>
            <a:r>
              <a:rPr lang="en-US" sz="2800" dirty="0"/>
              <a:t>Write the code to pass tests</a:t>
            </a:r>
          </a:p>
          <a:p>
            <a:r>
              <a:rPr lang="en-US" sz="2800" dirty="0"/>
              <a:t>Continuous integration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11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3708"/>
            <a:ext cx="2950688" cy="461889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66800" y="108289"/>
            <a:ext cx="7924800" cy="609600"/>
          </a:xfrm>
        </p:spPr>
        <p:txBody>
          <a:bodyPr/>
          <a:lstStyle/>
          <a:p>
            <a:r>
              <a:rPr lang="en-US" dirty="0"/>
              <a:t>Calculator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1000" y="108289"/>
            <a:ext cx="5638800" cy="48351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MathFunctions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add(</a:t>
            </a:r>
            <a:r>
              <a:rPr lang="en-US" sz="12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0;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add(</a:t>
            </a:r>
            <a:r>
              <a:rPr lang="en-US" sz="12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0;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subtract(</a:t>
            </a:r>
            <a:r>
              <a:rPr lang="en-US" sz="12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0;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multiply(</a:t>
            </a:r>
            <a:r>
              <a:rPr lang="en-US" sz="12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0;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divide(</a:t>
            </a:r>
            <a:r>
              <a:rPr lang="en-US" sz="12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0;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79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108289"/>
            <a:ext cx="8915400" cy="609600"/>
          </a:xfrm>
        </p:spPr>
        <p:txBody>
          <a:bodyPr/>
          <a:lstStyle/>
          <a:p>
            <a:r>
              <a:rPr lang="en-US" dirty="0"/>
              <a:t>Unit Tests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4800" y="514350"/>
            <a:ext cx="4114800" cy="2727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Calculator 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main(String[]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args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This is our calculator application</a:t>
            </a:r>
          </a:p>
          <a:p>
            <a:pPr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</a:t>
            </a:r>
            <a:r>
              <a:rPr lang="en-US" sz="1200" b="1" dirty="0">
                <a:solidFill>
                  <a:srgbClr val="7F9FB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TODO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Read command line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</a:t>
            </a:r>
            <a:r>
              <a:rPr lang="en-US" sz="1200" b="1" dirty="0">
                <a:solidFill>
                  <a:srgbClr val="7F9FB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TODO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Perform calculation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</a:t>
            </a:r>
            <a:r>
              <a:rPr lang="en-US" sz="1200" b="1" dirty="0">
                <a:solidFill>
                  <a:srgbClr val="7F9FB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TODO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Print result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71207" y="2510683"/>
            <a:ext cx="4800600" cy="23319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testMultiply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...</a:t>
            </a:r>
          </a:p>
          <a:p>
            <a:pPr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testDivide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...</a:t>
            </a:r>
          </a:p>
          <a:p>
            <a:pPr>
              <a:lnSpc>
                <a:spcPct val="107000"/>
              </a:lnSpc>
            </a:pPr>
            <a:endParaRPr lang="en-US" sz="1200" b="1" dirty="0">
              <a:solidFill>
                <a:srgbClr val="7F0055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testAddTwo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MathFunctions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MathFunctions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funcs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(5, 10);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!=15) 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"OOPS! I didn't get 15!"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6007" y="3647632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a “main” in </a:t>
            </a:r>
            <a:r>
              <a:rPr lang="en-US" dirty="0" err="1"/>
              <a:t>MathFunctions</a:t>
            </a:r>
            <a:r>
              <a:rPr lang="en-US" dirty="0"/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6789" y="417195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a “main” in a new class?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115338"/>
            <a:ext cx="1818737" cy="325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10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108289"/>
            <a:ext cx="8915400" cy="609600"/>
          </a:xfrm>
        </p:spPr>
        <p:txBody>
          <a:bodyPr/>
          <a:lstStyle/>
          <a:p>
            <a:r>
              <a:rPr lang="en-US" dirty="0"/>
              <a:t>Unit Tests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6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4800" y="514350"/>
            <a:ext cx="4495800" cy="4538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Tester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testAddTwo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MathFunctions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MathFunctions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(5, 10);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!=15)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0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"OOPS! I didn't get 15!"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3F7F5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Continue with testing?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3F7F5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How to record failures?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3F7F5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How to handle exceptions?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main(String[]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args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testAddTwo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3F7F5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</a:t>
            </a:r>
            <a:r>
              <a:rPr lang="en-US" sz="1000" dirty="0" err="1">
                <a:solidFill>
                  <a:srgbClr val="3F7F5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testMultiply</a:t>
            </a:r>
            <a:r>
              <a:rPr lang="en-US" sz="1000" dirty="0">
                <a:solidFill>
                  <a:srgbClr val="3F7F5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3F7F5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</a:t>
            </a:r>
            <a:r>
              <a:rPr lang="en-US" sz="1000" dirty="0" err="1">
                <a:solidFill>
                  <a:srgbClr val="3F7F5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testDivide</a:t>
            </a:r>
            <a:r>
              <a:rPr lang="en-US" sz="1000" dirty="0">
                <a:solidFill>
                  <a:srgbClr val="3F7F5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3181350"/>
            <a:ext cx="4914286" cy="1695238"/>
          </a:xfrm>
          <a:prstGeom prst="rect">
            <a:avLst/>
          </a:prstGeom>
        </p:spPr>
      </p:pic>
      <p:pic>
        <p:nvPicPr>
          <p:cNvPr id="2050" name="Picture 2" descr="C:\Temp\SNAGHTML1a93ff9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971550"/>
            <a:ext cx="2805404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02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717889"/>
            <a:ext cx="3571429" cy="227619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108289"/>
            <a:ext cx="8915400" cy="609600"/>
          </a:xfrm>
        </p:spPr>
        <p:txBody>
          <a:bodyPr/>
          <a:lstStyle/>
          <a:p>
            <a:r>
              <a:rPr lang="en-US" dirty="0"/>
              <a:t>Test Source Directory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971550"/>
            <a:ext cx="3581400" cy="37210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944" y="1041606"/>
            <a:ext cx="2654826" cy="252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3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108289"/>
            <a:ext cx="8915400" cy="609600"/>
          </a:xfrm>
        </p:spPr>
        <p:txBody>
          <a:bodyPr/>
          <a:lstStyle/>
          <a:p>
            <a:r>
              <a:rPr lang="en-US" dirty="0"/>
              <a:t>Test Source Directory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605" y="993483"/>
            <a:ext cx="4884395" cy="33843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09950"/>
            <a:ext cx="1714190" cy="14709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844952"/>
            <a:ext cx="3099302" cy="233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5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108289"/>
            <a:ext cx="8915400" cy="609600"/>
          </a:xfrm>
        </p:spPr>
        <p:txBody>
          <a:bodyPr/>
          <a:lstStyle/>
          <a:p>
            <a:r>
              <a:rPr lang="en-US" dirty="0"/>
              <a:t>Unit Tests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895350"/>
            <a:ext cx="4495800" cy="30321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org.junit.Assert.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assertTrue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org.junit.Test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MathFunctionsTest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64646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@Test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testAddTwo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MathFunctions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MathFunctions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funcs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(5, 10);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assertTrue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==15);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1103058"/>
            <a:ext cx="3000095" cy="321712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334000" y="3638550"/>
            <a:ext cx="2590800" cy="83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7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8990</TotalTime>
  <Words>1431</Words>
  <Application>Microsoft Office PowerPoint</Application>
  <PresentationFormat>On-screen Show (16:9)</PresentationFormat>
  <Paragraphs>347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Arial</vt:lpstr>
      <vt:lpstr>Calibri</vt:lpstr>
      <vt:lpstr>Consolas</vt:lpstr>
      <vt:lpstr>Palatino Linotype</vt:lpstr>
      <vt:lpstr>Times New Roman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Testing with JUnit</vt:lpstr>
      <vt:lpstr>See Also</vt:lpstr>
      <vt:lpstr>Test Driven Development</vt:lpstr>
      <vt:lpstr>Calculator</vt:lpstr>
      <vt:lpstr>Unit Tests</vt:lpstr>
      <vt:lpstr>Unit Tests</vt:lpstr>
      <vt:lpstr>Test Source Directory</vt:lpstr>
      <vt:lpstr>Test Source Directory</vt:lpstr>
      <vt:lpstr>Unit Tests</vt:lpstr>
      <vt:lpstr>JAR Files</vt:lpstr>
      <vt:lpstr>Unit Tests</vt:lpstr>
      <vt:lpstr>Command Line</vt:lpstr>
      <vt:lpstr>Eclipse UI</vt:lpstr>
      <vt:lpstr>Asserts</vt:lpstr>
      <vt:lpstr>Writing Tests</vt:lpstr>
      <vt:lpstr>Writing Tests</vt:lpstr>
      <vt:lpstr>Test Setup</vt:lpstr>
      <vt:lpstr>Unit Tests on a Database</vt:lpstr>
      <vt:lpstr>Tinkering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306</cp:revision>
  <cp:lastPrinted>2015-07-06T21:44:19Z</cp:lastPrinted>
  <dcterms:created xsi:type="dcterms:W3CDTF">2015-07-04T21:12:26Z</dcterms:created>
  <dcterms:modified xsi:type="dcterms:W3CDTF">2016-05-18T23:14:48Z</dcterms:modified>
</cp:coreProperties>
</file>